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3" r:id="rId5"/>
    <p:sldId id="263" r:id="rId6"/>
    <p:sldId id="261" r:id="rId7"/>
    <p:sldId id="260" r:id="rId8"/>
    <p:sldId id="264" r:id="rId9"/>
    <p:sldId id="265" r:id="rId10"/>
    <p:sldId id="284" r:id="rId11"/>
    <p:sldId id="262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28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0C8B-14BD-4282-9A4F-76AB2C866A63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</dgm:pt>
    <dgm:pt modelId="{AA7D9FFE-2517-4557-84C9-EA7AAA34F72B}">
      <dgm:prSet phldrT="[Tekst]" custT="1"/>
      <dgm:spPr/>
      <dgm:t>
        <a:bodyPr/>
        <a:lstStyle/>
        <a:p>
          <a:r>
            <a:rPr lang="pl-PL" sz="1400" dirty="0"/>
            <a:t>Analiza opisowa</a:t>
          </a:r>
        </a:p>
      </dgm:t>
    </dgm:pt>
    <dgm:pt modelId="{164BC836-EC13-45F4-B3CF-21DBD2309AF1}" type="parTrans" cxnId="{6F373A8A-2378-42A0-A9CC-7BBD568BAD42}">
      <dgm:prSet/>
      <dgm:spPr/>
      <dgm:t>
        <a:bodyPr/>
        <a:lstStyle/>
        <a:p>
          <a:endParaRPr lang="pl-PL" sz="1400"/>
        </a:p>
      </dgm:t>
    </dgm:pt>
    <dgm:pt modelId="{2090878A-1101-4CBC-AB2C-6B69A07F662E}" type="sibTrans" cxnId="{6F373A8A-2378-42A0-A9CC-7BBD568BAD42}">
      <dgm:prSet/>
      <dgm:spPr/>
      <dgm:t>
        <a:bodyPr/>
        <a:lstStyle/>
        <a:p>
          <a:endParaRPr lang="pl-PL" sz="1400"/>
        </a:p>
      </dgm:t>
    </dgm:pt>
    <dgm:pt modelId="{F1991968-A95F-49E8-9810-6665AD8D5B51}">
      <dgm:prSet phldrT="[Tekst]" custT="1"/>
      <dgm:spPr/>
      <dgm:t>
        <a:bodyPr/>
        <a:lstStyle/>
        <a:p>
          <a:r>
            <a:rPr lang="pl-PL" sz="1400" dirty="0"/>
            <a:t>Ocena ryzyka</a:t>
          </a:r>
        </a:p>
      </dgm:t>
    </dgm:pt>
    <dgm:pt modelId="{80A071CF-67D7-4650-AF2F-788DC16A3CEB}" type="parTrans" cxnId="{E45166EB-5598-4983-B2DA-3CDB948B7378}">
      <dgm:prSet/>
      <dgm:spPr/>
      <dgm:t>
        <a:bodyPr/>
        <a:lstStyle/>
        <a:p>
          <a:endParaRPr lang="pl-PL" sz="1400"/>
        </a:p>
      </dgm:t>
    </dgm:pt>
    <dgm:pt modelId="{AB509355-B15D-49DD-A46D-1D29B09057C7}" type="sibTrans" cxnId="{E45166EB-5598-4983-B2DA-3CDB948B7378}">
      <dgm:prSet/>
      <dgm:spPr/>
      <dgm:t>
        <a:bodyPr/>
        <a:lstStyle/>
        <a:p>
          <a:endParaRPr lang="pl-PL" sz="1400"/>
        </a:p>
      </dgm:t>
    </dgm:pt>
    <dgm:pt modelId="{BD600865-56BC-4A5B-B4DE-5186836693B2}">
      <dgm:prSet phldrT="[Tekst]" custT="1"/>
      <dgm:spPr/>
      <dgm:t>
        <a:bodyPr/>
        <a:lstStyle/>
        <a:p>
          <a:r>
            <a:rPr lang="pl-PL" sz="1400" dirty="0"/>
            <a:t>Prognozowanie</a:t>
          </a:r>
        </a:p>
      </dgm:t>
    </dgm:pt>
    <dgm:pt modelId="{4392B7B5-0FE7-47D1-B551-4E3779AAC238}" type="parTrans" cxnId="{F0E70EB2-04EF-4EED-9F30-3661A125EAF2}">
      <dgm:prSet/>
      <dgm:spPr/>
      <dgm:t>
        <a:bodyPr/>
        <a:lstStyle/>
        <a:p>
          <a:endParaRPr lang="pl-PL" sz="1400"/>
        </a:p>
      </dgm:t>
    </dgm:pt>
    <dgm:pt modelId="{2F995BE7-9BC2-4799-9811-F44BDBE68AA9}" type="sibTrans" cxnId="{F0E70EB2-04EF-4EED-9F30-3661A125EAF2}">
      <dgm:prSet/>
      <dgm:spPr/>
      <dgm:t>
        <a:bodyPr/>
        <a:lstStyle/>
        <a:p>
          <a:endParaRPr lang="pl-PL" sz="1400"/>
        </a:p>
      </dgm:t>
    </dgm:pt>
    <dgm:pt modelId="{67F62187-4A1E-4E98-AFE7-EDD8804AEF74}">
      <dgm:prSet phldrT="[Tekst]" custT="1"/>
      <dgm:spPr/>
      <dgm:t>
        <a:bodyPr/>
        <a:lstStyle/>
        <a:p>
          <a:r>
            <a:rPr lang="pl-PL" sz="1400" dirty="0"/>
            <a:t>Modelowanie</a:t>
          </a:r>
        </a:p>
      </dgm:t>
    </dgm:pt>
    <dgm:pt modelId="{2F7B11A1-EC15-4D20-8E67-7EE6482B9A37}" type="parTrans" cxnId="{D34FA766-32A8-47FB-9CF2-31C013FD11BD}">
      <dgm:prSet/>
      <dgm:spPr/>
      <dgm:t>
        <a:bodyPr/>
        <a:lstStyle/>
        <a:p>
          <a:endParaRPr lang="pl-PL" sz="1400"/>
        </a:p>
      </dgm:t>
    </dgm:pt>
    <dgm:pt modelId="{14F6761B-9F58-42AB-8510-AFEB87A32B60}" type="sibTrans" cxnId="{D34FA766-32A8-47FB-9CF2-31C013FD11BD}">
      <dgm:prSet/>
      <dgm:spPr/>
      <dgm:t>
        <a:bodyPr/>
        <a:lstStyle/>
        <a:p>
          <a:endParaRPr lang="pl-PL" sz="1400"/>
        </a:p>
      </dgm:t>
    </dgm:pt>
    <dgm:pt modelId="{C68ECA39-CCFC-4407-9308-F01CD840B18F}" type="pres">
      <dgm:prSet presAssocID="{BC170C8B-14BD-4282-9A4F-76AB2C866A63}" presName="compositeShape" presStyleCnt="0">
        <dgm:presLayoutVars>
          <dgm:chMax val="7"/>
          <dgm:dir/>
          <dgm:resizeHandles val="exact"/>
        </dgm:presLayoutVars>
      </dgm:prSet>
      <dgm:spPr/>
    </dgm:pt>
    <dgm:pt modelId="{F4EAF329-9233-4513-A954-70046DF9FAA6}" type="pres">
      <dgm:prSet presAssocID="{AA7D9FFE-2517-4557-84C9-EA7AAA34F72B}" presName="circ1" presStyleLbl="vennNode1" presStyleIdx="0" presStyleCnt="4" custScaleY="142894"/>
      <dgm:spPr/>
    </dgm:pt>
    <dgm:pt modelId="{D6D8A59F-08FE-491C-90E4-E44DC75C4E65}" type="pres">
      <dgm:prSet presAssocID="{AA7D9FFE-2517-4557-84C9-EA7AAA34F72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1DC7CA8-BC27-4266-BBB6-287F0F2F5D93}" type="pres">
      <dgm:prSet presAssocID="{F1991968-A95F-49E8-9810-6665AD8D5B51}" presName="circ2" presStyleLbl="vennNode1" presStyleIdx="1" presStyleCnt="4" custScaleX="181425"/>
      <dgm:spPr/>
    </dgm:pt>
    <dgm:pt modelId="{2AB22406-D89D-4323-90EF-3FCAC4D275EF}" type="pres">
      <dgm:prSet presAssocID="{F1991968-A95F-49E8-9810-6665AD8D5B5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11DF80-6BBF-488A-976B-D60B79845B0B}" type="pres">
      <dgm:prSet presAssocID="{BD600865-56BC-4A5B-B4DE-5186836693B2}" presName="circ3" presStyleLbl="vennNode1" presStyleIdx="2" presStyleCnt="4"/>
      <dgm:spPr/>
    </dgm:pt>
    <dgm:pt modelId="{2D549833-AAD9-4112-A8AB-4457BA18EFEC}" type="pres">
      <dgm:prSet presAssocID="{BD600865-56BC-4A5B-B4DE-5186836693B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89D9BF-23E0-463B-9B23-F3F0F036B352}" type="pres">
      <dgm:prSet presAssocID="{67F62187-4A1E-4E98-AFE7-EDD8804AEF74}" presName="circ4" presStyleLbl="vennNode1" presStyleIdx="3" presStyleCnt="4" custScaleX="176372"/>
      <dgm:spPr/>
    </dgm:pt>
    <dgm:pt modelId="{E012B4B4-B287-4D8C-B182-4D721869D506}" type="pres">
      <dgm:prSet presAssocID="{67F62187-4A1E-4E98-AFE7-EDD8804AEF7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F342AE4-9447-406A-B522-FDE2AA8629F2}" type="presOf" srcId="{67F62187-4A1E-4E98-AFE7-EDD8804AEF74}" destId="{E012B4B4-B287-4D8C-B182-4D721869D506}" srcOrd="1" destOrd="0" presId="urn:microsoft.com/office/officeart/2005/8/layout/venn1"/>
    <dgm:cxn modelId="{2DB933D7-8D9B-4915-9372-66CF4E5C686B}" type="presOf" srcId="{67F62187-4A1E-4E98-AFE7-EDD8804AEF74}" destId="{E789D9BF-23E0-463B-9B23-F3F0F036B352}" srcOrd="0" destOrd="0" presId="urn:microsoft.com/office/officeart/2005/8/layout/venn1"/>
    <dgm:cxn modelId="{3D906732-7A16-4910-9956-A629D8B67572}" type="presOf" srcId="{BC170C8B-14BD-4282-9A4F-76AB2C866A63}" destId="{C68ECA39-CCFC-4407-9308-F01CD840B18F}" srcOrd="0" destOrd="0" presId="urn:microsoft.com/office/officeart/2005/8/layout/venn1"/>
    <dgm:cxn modelId="{D34FA766-32A8-47FB-9CF2-31C013FD11BD}" srcId="{BC170C8B-14BD-4282-9A4F-76AB2C866A63}" destId="{67F62187-4A1E-4E98-AFE7-EDD8804AEF74}" srcOrd="3" destOrd="0" parTransId="{2F7B11A1-EC15-4D20-8E67-7EE6482B9A37}" sibTransId="{14F6761B-9F58-42AB-8510-AFEB87A32B60}"/>
    <dgm:cxn modelId="{F0E70EB2-04EF-4EED-9F30-3661A125EAF2}" srcId="{BC170C8B-14BD-4282-9A4F-76AB2C866A63}" destId="{BD600865-56BC-4A5B-B4DE-5186836693B2}" srcOrd="2" destOrd="0" parTransId="{4392B7B5-0FE7-47D1-B551-4E3779AAC238}" sibTransId="{2F995BE7-9BC2-4799-9811-F44BDBE68AA9}"/>
    <dgm:cxn modelId="{C7C27332-4D57-437D-AE6A-A6D2476C0C47}" type="presOf" srcId="{BD600865-56BC-4A5B-B4DE-5186836693B2}" destId="{5F11DF80-6BBF-488A-976B-D60B79845B0B}" srcOrd="0" destOrd="0" presId="urn:microsoft.com/office/officeart/2005/8/layout/venn1"/>
    <dgm:cxn modelId="{D62F37A8-C51B-496C-8C10-FCB727CFFD1E}" type="presOf" srcId="{F1991968-A95F-49E8-9810-6665AD8D5B51}" destId="{A1DC7CA8-BC27-4266-BBB6-287F0F2F5D93}" srcOrd="0" destOrd="0" presId="urn:microsoft.com/office/officeart/2005/8/layout/venn1"/>
    <dgm:cxn modelId="{B050C419-1AD9-466A-A41C-7A7C0AAFCED7}" type="presOf" srcId="{AA7D9FFE-2517-4557-84C9-EA7AAA34F72B}" destId="{D6D8A59F-08FE-491C-90E4-E44DC75C4E65}" srcOrd="1" destOrd="0" presId="urn:microsoft.com/office/officeart/2005/8/layout/venn1"/>
    <dgm:cxn modelId="{71E5C2FC-2610-44F2-8607-1B11743782A0}" type="presOf" srcId="{AA7D9FFE-2517-4557-84C9-EA7AAA34F72B}" destId="{F4EAF329-9233-4513-A954-70046DF9FAA6}" srcOrd="0" destOrd="0" presId="urn:microsoft.com/office/officeart/2005/8/layout/venn1"/>
    <dgm:cxn modelId="{E45166EB-5598-4983-B2DA-3CDB948B7378}" srcId="{BC170C8B-14BD-4282-9A4F-76AB2C866A63}" destId="{F1991968-A95F-49E8-9810-6665AD8D5B51}" srcOrd="1" destOrd="0" parTransId="{80A071CF-67D7-4650-AF2F-788DC16A3CEB}" sibTransId="{AB509355-B15D-49DD-A46D-1D29B09057C7}"/>
    <dgm:cxn modelId="{5A105115-E38A-4FDF-8A39-BFE6EB5C2CC9}" type="presOf" srcId="{BD600865-56BC-4A5B-B4DE-5186836693B2}" destId="{2D549833-AAD9-4112-A8AB-4457BA18EFEC}" srcOrd="1" destOrd="0" presId="urn:microsoft.com/office/officeart/2005/8/layout/venn1"/>
    <dgm:cxn modelId="{6F373A8A-2378-42A0-A9CC-7BBD568BAD42}" srcId="{BC170C8B-14BD-4282-9A4F-76AB2C866A63}" destId="{AA7D9FFE-2517-4557-84C9-EA7AAA34F72B}" srcOrd="0" destOrd="0" parTransId="{164BC836-EC13-45F4-B3CF-21DBD2309AF1}" sibTransId="{2090878A-1101-4CBC-AB2C-6B69A07F662E}"/>
    <dgm:cxn modelId="{6846193C-88A7-4150-8F95-D3742DD28A6D}" type="presOf" srcId="{F1991968-A95F-49E8-9810-6665AD8D5B51}" destId="{2AB22406-D89D-4323-90EF-3FCAC4D275EF}" srcOrd="1" destOrd="0" presId="urn:microsoft.com/office/officeart/2005/8/layout/venn1"/>
    <dgm:cxn modelId="{FDE5458C-7079-4D3A-A59F-08664E7528BD}" type="presParOf" srcId="{C68ECA39-CCFC-4407-9308-F01CD840B18F}" destId="{F4EAF329-9233-4513-A954-70046DF9FAA6}" srcOrd="0" destOrd="0" presId="urn:microsoft.com/office/officeart/2005/8/layout/venn1"/>
    <dgm:cxn modelId="{1C8C1D3D-A32F-4DC3-9ED8-4D1E76A9A26B}" type="presParOf" srcId="{C68ECA39-CCFC-4407-9308-F01CD840B18F}" destId="{D6D8A59F-08FE-491C-90E4-E44DC75C4E65}" srcOrd="1" destOrd="0" presId="urn:microsoft.com/office/officeart/2005/8/layout/venn1"/>
    <dgm:cxn modelId="{46F6B153-A779-493F-91BE-49EC728DE23F}" type="presParOf" srcId="{C68ECA39-CCFC-4407-9308-F01CD840B18F}" destId="{A1DC7CA8-BC27-4266-BBB6-287F0F2F5D93}" srcOrd="2" destOrd="0" presId="urn:microsoft.com/office/officeart/2005/8/layout/venn1"/>
    <dgm:cxn modelId="{3C6BE4B8-7DFA-4CD7-A3FC-2E1015148C48}" type="presParOf" srcId="{C68ECA39-CCFC-4407-9308-F01CD840B18F}" destId="{2AB22406-D89D-4323-90EF-3FCAC4D275EF}" srcOrd="3" destOrd="0" presId="urn:microsoft.com/office/officeart/2005/8/layout/venn1"/>
    <dgm:cxn modelId="{2FF4F7AB-F084-4C80-83DB-E78C1B034A70}" type="presParOf" srcId="{C68ECA39-CCFC-4407-9308-F01CD840B18F}" destId="{5F11DF80-6BBF-488A-976B-D60B79845B0B}" srcOrd="4" destOrd="0" presId="urn:microsoft.com/office/officeart/2005/8/layout/venn1"/>
    <dgm:cxn modelId="{0D212C87-4BB9-49B0-958A-066B6534CB2C}" type="presParOf" srcId="{C68ECA39-CCFC-4407-9308-F01CD840B18F}" destId="{2D549833-AAD9-4112-A8AB-4457BA18EFEC}" srcOrd="5" destOrd="0" presId="urn:microsoft.com/office/officeart/2005/8/layout/venn1"/>
    <dgm:cxn modelId="{39E196F3-93CE-4704-8FF7-856A3CAE36DA}" type="presParOf" srcId="{C68ECA39-CCFC-4407-9308-F01CD840B18F}" destId="{E789D9BF-23E0-463B-9B23-F3F0F036B352}" srcOrd="6" destOrd="0" presId="urn:microsoft.com/office/officeart/2005/8/layout/venn1"/>
    <dgm:cxn modelId="{FB2DBE91-00E3-40E7-8989-1FB2A0CCE89F}" type="presParOf" srcId="{C68ECA39-CCFC-4407-9308-F01CD840B18F}" destId="{E012B4B4-B287-4D8C-B182-4D721869D50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AF329-9233-4513-A954-70046DF9FAA6}">
      <dsp:nvSpPr>
        <dsp:cNvPr id="0" name=""/>
        <dsp:cNvSpPr/>
      </dsp:nvSpPr>
      <dsp:spPr>
        <a:xfrm>
          <a:off x="4296000" y="-204357"/>
          <a:ext cx="2322131" cy="331818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Analiza opisowa</a:t>
          </a:r>
        </a:p>
      </dsp:txBody>
      <dsp:txXfrm>
        <a:off x="4563938" y="242321"/>
        <a:ext cx="1786254" cy="1052886"/>
      </dsp:txXfrm>
    </dsp:sp>
    <dsp:sp modelId="{A1DC7CA8-BC27-4266-BBB6-287F0F2F5D93}">
      <dsp:nvSpPr>
        <dsp:cNvPr id="0" name=""/>
        <dsp:cNvSpPr/>
      </dsp:nvSpPr>
      <dsp:spPr>
        <a:xfrm>
          <a:off x="4377698" y="1320766"/>
          <a:ext cx="4212926" cy="2322131"/>
        </a:xfrm>
        <a:prstGeom prst="ellipse">
          <a:avLst/>
        </a:prstGeom>
        <a:solidFill>
          <a:schemeClr val="accent3">
            <a:alpha val="50000"/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Ocena ryzyka</a:t>
          </a:r>
        </a:p>
      </dsp:txBody>
      <dsp:txXfrm>
        <a:off x="6646197" y="1588704"/>
        <a:ext cx="1620356" cy="1786254"/>
      </dsp:txXfrm>
    </dsp:sp>
    <dsp:sp modelId="{5F11DF80-6BBF-488A-976B-D60B79845B0B}">
      <dsp:nvSpPr>
        <dsp:cNvPr id="0" name=""/>
        <dsp:cNvSpPr/>
      </dsp:nvSpPr>
      <dsp:spPr>
        <a:xfrm>
          <a:off x="4296000" y="2347863"/>
          <a:ext cx="2322131" cy="2322131"/>
        </a:xfrm>
        <a:prstGeom prst="ellipse">
          <a:avLst/>
        </a:prstGeom>
        <a:solidFill>
          <a:schemeClr val="accent3">
            <a:alpha val="50000"/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Prognozowanie</a:t>
          </a:r>
        </a:p>
      </dsp:txBody>
      <dsp:txXfrm>
        <a:off x="4563938" y="3620569"/>
        <a:ext cx="1786254" cy="736830"/>
      </dsp:txXfrm>
    </dsp:sp>
    <dsp:sp modelId="{E789D9BF-23E0-463B-9B23-F3F0F036B352}">
      <dsp:nvSpPr>
        <dsp:cNvPr id="0" name=""/>
        <dsp:cNvSpPr/>
      </dsp:nvSpPr>
      <dsp:spPr>
        <a:xfrm>
          <a:off x="2382174" y="1320766"/>
          <a:ext cx="4095589" cy="2322131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Modelowanie</a:t>
          </a:r>
        </a:p>
      </dsp:txBody>
      <dsp:txXfrm>
        <a:off x="2697219" y="1588704"/>
        <a:ext cx="1575226" cy="178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828800" y="2780929"/>
            <a:ext cx="8255335" cy="1470025"/>
          </a:xfrm>
        </p:spPr>
        <p:txBody>
          <a:bodyPr>
            <a:normAutofit/>
          </a:bodyPr>
          <a:lstStyle>
            <a:lvl1pPr marL="0" algn="ctr" defTabSz="1072866" rtl="0" eaLnBrk="1" fontAlgn="base" latinLnBrk="0" hangingPunct="1">
              <a:spcBef>
                <a:spcPct val="0"/>
              </a:spcBef>
              <a:spcAft>
                <a:spcPct val="0"/>
              </a:spcAft>
              <a:defRPr lang="pl-PL" sz="440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64738" y="1052736"/>
            <a:ext cx="8534400" cy="1296144"/>
          </a:xfrm>
        </p:spPr>
        <p:txBody>
          <a:bodyPr anchor="b">
            <a:normAutofit/>
          </a:bodyPr>
          <a:lstStyle>
            <a:lvl1pPr marL="0" indent="0" algn="ctr" defTabSz="1072866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pl-PL" sz="2400" b="1" kern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3437243" y="116632"/>
            <a:ext cx="8596647" cy="792162"/>
          </a:xfrm>
        </p:spPr>
        <p:txBody>
          <a:bodyPr>
            <a:noAutofit/>
          </a:bodyPr>
          <a:lstStyle>
            <a:lvl1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916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135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82204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4216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04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627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2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ytuł i zawartoś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4104456"/>
          </a:xfrm>
        </p:spPr>
        <p:txBody>
          <a:bodyPr>
            <a:noAutofit/>
          </a:bodyPr>
          <a:lstStyle>
            <a:lvl1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552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FF21-A8C3-4CB0-9A8D-5DD20A27A89F}" type="datetimeFigureOut">
              <a:rPr lang="pl-PL" smtClean="0"/>
              <a:t>05.10.2016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696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6BFF21-A8C3-4CB0-9A8D-5DD20A27A89F}" type="datetimeFigureOut">
              <a:rPr lang="pl-PL" smtClean="0"/>
              <a:t>05.10.2016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6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10728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02325" indent="-402325" algn="l" defTabSz="10728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71703" indent="-335270" algn="l" defTabSz="10728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341082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877515" indent="-268216" algn="l" defTabSz="1072866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13947" indent="-268216" algn="l" defTabSz="1072866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950380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Przykłady rozwiązywalnych problemów w ekonomii</a:t>
            </a:r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/>
              <a:t>Podstawy programowania biznesowego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dr Marcin Skurczyński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/>
          <a:srcRect l="39149" t="25339" r="35110" b="7551"/>
          <a:stretch/>
        </p:blipFill>
        <p:spPr>
          <a:xfrm>
            <a:off x="1120877" y="1601058"/>
            <a:ext cx="1415845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632"/>
            <a:ext cx="12192000" cy="5188398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0412346" y="5673030"/>
            <a:ext cx="17796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http://www.marinetraffic.com</a:t>
            </a:r>
          </a:p>
        </p:txBody>
      </p:sp>
    </p:spTree>
    <p:extLst>
      <p:ext uri="{BB962C8B-B14F-4D97-AF65-F5344CB8AC3E}">
        <p14:creationId xmlns:p14="http://schemas.microsoft.com/office/powerpoint/2010/main" val="31748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3002840"/>
              </p:ext>
            </p:extLst>
          </p:nvPr>
        </p:nvGraphicFramePr>
        <p:xfrm>
          <a:off x="609600" y="1484313"/>
          <a:ext cx="10972800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Zróżnicowane aplikacje</a:t>
            </a:r>
          </a:p>
        </p:txBody>
      </p:sp>
    </p:spTree>
    <p:extLst>
      <p:ext uri="{BB962C8B-B14F-4D97-AF65-F5344CB8AC3E}">
        <p14:creationId xmlns:p14="http://schemas.microsoft.com/office/powerpoint/2010/main" val="150263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>
          <a:xfrm>
            <a:off x="609600" y="306845"/>
            <a:ext cx="10972800" cy="994121"/>
          </a:xfrm>
        </p:spPr>
        <p:txBody>
          <a:bodyPr/>
          <a:lstStyle/>
          <a:p>
            <a:r>
              <a:rPr lang="pl-PL" dirty="0"/>
              <a:t>Dostępne oprogramowanie?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32" y="1268761"/>
            <a:ext cx="2286000" cy="13906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48" y="2853432"/>
            <a:ext cx="2857500" cy="16002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14" y="1369163"/>
            <a:ext cx="4600575" cy="9906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385" y="2659411"/>
            <a:ext cx="1698926" cy="166150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952" y="866775"/>
            <a:ext cx="3038475" cy="150495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952" y="2853432"/>
            <a:ext cx="2819400" cy="121920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269" y="4253242"/>
            <a:ext cx="1598554" cy="1598554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770223"/>
            <a:ext cx="1295400" cy="876300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2150" y="4721256"/>
            <a:ext cx="1149004" cy="1149004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8304" y="4657950"/>
            <a:ext cx="1863683" cy="1251524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51987" y="160862"/>
            <a:ext cx="1966141" cy="1349455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2132" y="4285544"/>
            <a:ext cx="1562373" cy="15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Różne systemy (Windows, iOS, Linux)</a:t>
            </a:r>
          </a:p>
          <a:p>
            <a:r>
              <a:rPr lang="pl-PL" dirty="0"/>
              <a:t>Różne oczekiwania</a:t>
            </a:r>
          </a:p>
          <a:p>
            <a:r>
              <a:rPr lang="pl-PL" dirty="0"/>
              <a:t>Różne sposoby wykorzystania</a:t>
            </a:r>
          </a:p>
          <a:p>
            <a:r>
              <a:rPr lang="pl-PL" dirty="0"/>
              <a:t>Mobilność</a:t>
            </a:r>
          </a:p>
          <a:p>
            <a:r>
              <a:rPr lang="pl-PL" dirty="0"/>
              <a:t>Skalowalność</a:t>
            </a:r>
          </a:p>
          <a:p>
            <a:r>
              <a:rPr lang="pl-PL" dirty="0"/>
              <a:t>Dostępność technologii</a:t>
            </a:r>
          </a:p>
          <a:p>
            <a:r>
              <a:rPr lang="pl-PL" dirty="0"/>
              <a:t>Umiejętności</a:t>
            </a:r>
          </a:p>
          <a:p>
            <a:r>
              <a:rPr lang="pl-PL" dirty="0"/>
              <a:t>….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Rozwój oprogramowania w firmie (in-</a:t>
            </a:r>
            <a:r>
              <a:rPr lang="pl-PL" dirty="0" err="1"/>
              <a:t>house</a:t>
            </a:r>
            <a:r>
              <a:rPr lang="pl-PL" dirty="0"/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193603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Django</a:t>
            </a:r>
            <a:r>
              <a:rPr lang="pl-PL" dirty="0"/>
              <a:t>	-	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 err="1"/>
              <a:t>RoR</a:t>
            </a:r>
            <a:r>
              <a:rPr lang="pl-PL" dirty="0"/>
              <a:t>		-	</a:t>
            </a:r>
            <a:r>
              <a:rPr lang="pl-PL" dirty="0" err="1"/>
              <a:t>Ruby</a:t>
            </a:r>
            <a:endParaRPr lang="pl-PL" dirty="0"/>
          </a:p>
          <a:p>
            <a:r>
              <a:rPr lang="pl-PL" dirty="0" err="1"/>
              <a:t>Zend</a:t>
            </a:r>
            <a:r>
              <a:rPr lang="pl-PL" dirty="0"/>
              <a:t>	-	PHP</a:t>
            </a:r>
          </a:p>
          <a:p>
            <a:r>
              <a:rPr lang="pl-PL" dirty="0" err="1"/>
              <a:t>Ninja</a:t>
            </a:r>
            <a:r>
              <a:rPr lang="pl-PL" dirty="0"/>
              <a:t>	-	Java</a:t>
            </a:r>
          </a:p>
          <a:p>
            <a:r>
              <a:rPr lang="pl-PL" dirty="0"/>
              <a:t>Brook	-	Pascal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Wykorzystanie </a:t>
            </a:r>
            <a:r>
              <a:rPr lang="pl-PL" dirty="0" err="1"/>
              <a:t>framework’a</a:t>
            </a:r>
            <a:r>
              <a:rPr lang="pl-P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705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729950" y="1484784"/>
            <a:ext cx="3542270" cy="446449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Java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C++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Objective</a:t>
            </a:r>
            <a:r>
              <a:rPr lang="pl-PL" dirty="0">
                <a:latin typeface="+mj-lt"/>
              </a:rPr>
              <a:t>-C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C#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JavaScript</a:t>
            </a:r>
            <a:endParaRPr lang="pl-PL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PHP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Python</a:t>
            </a:r>
            <a:endParaRPr lang="pl-PL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VisualBasic</a:t>
            </a:r>
            <a:r>
              <a:rPr lang="pl-PL" dirty="0">
                <a:latin typeface="+mj-lt"/>
              </a:rPr>
              <a:t> .NET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Visual Basic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Języki programowania (TIOBE Index </a:t>
            </a:r>
            <a:r>
              <a:rPr lang="pl-PL" dirty="0" err="1"/>
              <a:t>Feb</a:t>
            </a:r>
            <a:r>
              <a:rPr lang="pl-PL" dirty="0"/>
              <a:t> 2015)</a:t>
            </a:r>
          </a:p>
        </p:txBody>
      </p:sp>
      <p:sp>
        <p:nvSpPr>
          <p:cNvPr id="4" name="Prostokąt 3"/>
          <p:cNvSpPr/>
          <p:nvPr/>
        </p:nvSpPr>
        <p:spPr>
          <a:xfrm>
            <a:off x="6656174" y="1472422"/>
            <a:ext cx="4448432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072866">
              <a:spcBef>
                <a:spcPct val="20000"/>
              </a:spcBef>
              <a:buFont typeface="+mj-lt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Delphi / Object 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Perl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PL/SQL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F#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Transact</a:t>
            </a:r>
            <a:r>
              <a:rPr lang="pl-PL" sz="2400" dirty="0">
                <a:latin typeface="+mj-lt"/>
                <a:cs typeface="Arial" pitchFamily="34" charset="0"/>
              </a:rPr>
              <a:t> 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ABAP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MATLAB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R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Ruby</a:t>
            </a:r>
            <a:endParaRPr lang="pl-PL" sz="2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847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/>
              <a:t>Rachunkowość:		72. milion</a:t>
            </a:r>
          </a:p>
          <a:p>
            <a:r>
              <a:rPr lang="pl-PL" dirty="0"/>
              <a:t>HR:				30. milion</a:t>
            </a:r>
          </a:p>
          <a:p>
            <a:r>
              <a:rPr lang="pl-PL" dirty="0"/>
              <a:t>Procesy zarządzania:	662.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Marketing:			182.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Logistyka:			37.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OLAP:			1. milion</a:t>
            </a:r>
          </a:p>
          <a:p>
            <a:r>
              <a:rPr lang="pl-PL" dirty="0"/>
              <a:t>BPR:			0.6 milion</a:t>
            </a:r>
          </a:p>
          <a:p>
            <a:r>
              <a:rPr lang="pl-PL" dirty="0"/>
              <a:t>CRM:			27.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Technologie sieciowe:	397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Badania rynku:		83.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mining</a:t>
            </a:r>
            <a:r>
              <a:rPr lang="pl-PL" dirty="0"/>
              <a:t>:			97. </a:t>
            </a:r>
            <a:r>
              <a:rPr lang="pl-PL" dirty="0" err="1"/>
              <a:t>million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Wsparcie programistyczne biznesu</a:t>
            </a:r>
            <a:br>
              <a:rPr lang="pl-PL" dirty="0"/>
            </a:br>
            <a:r>
              <a:rPr lang="pl-PL" dirty="0"/>
              <a:t>(Software suport for business) - Google </a:t>
            </a:r>
            <a:r>
              <a:rPr lang="pl-PL" dirty="0" err="1"/>
              <a:t>hits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02108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Gromadzenie danych (np. narzędzia do badań marketingowych, </a:t>
            </a:r>
            <a:r>
              <a:rPr lang="pl-PL" dirty="0" err="1"/>
              <a:t>internet</a:t>
            </a:r>
            <a:r>
              <a:rPr lang="pl-PL" dirty="0"/>
              <a:t> </a:t>
            </a:r>
            <a:r>
              <a:rPr lang="pl-PL" dirty="0" err="1"/>
              <a:t>crawlers</a:t>
            </a:r>
            <a:r>
              <a:rPr lang="pl-PL" dirty="0"/>
              <a:t> i in.)</a:t>
            </a:r>
          </a:p>
          <a:p>
            <a:pPr marL="0" indent="0">
              <a:buNone/>
            </a:pPr>
            <a:r>
              <a:rPr lang="pl-PL" dirty="0"/>
              <a:t>Analiza danych (oprogramowanie OLAP, CRM, narzędzia statystyczne i in.)</a:t>
            </a:r>
          </a:p>
          <a:p>
            <a:pPr marL="0" indent="0">
              <a:buNone/>
            </a:pPr>
            <a:r>
              <a:rPr lang="pl-PL" dirty="0"/>
              <a:t>Narzędzia (programistyczne, bazy danych, marketingu bezpośredniego, księgowe i in.)</a:t>
            </a:r>
          </a:p>
          <a:p>
            <a:pPr marL="0" indent="0">
              <a:buNone/>
            </a:pPr>
            <a:r>
              <a:rPr lang="pl-PL" dirty="0"/>
              <a:t>Modelowanie biznesowe (narzędzia zarządzania projektem)</a:t>
            </a:r>
          </a:p>
          <a:p>
            <a:pPr marL="0" indent="0">
              <a:buNone/>
            </a:pPr>
            <a:r>
              <a:rPr lang="pl-PL" dirty="0"/>
              <a:t>Systemy wsparcia decyzji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Kategorie oprogramowania</a:t>
            </a:r>
          </a:p>
        </p:txBody>
      </p:sp>
    </p:spTree>
    <p:extLst>
      <p:ext uri="{BB962C8B-B14F-4D97-AF65-F5344CB8AC3E}">
        <p14:creationId xmlns:p14="http://schemas.microsoft.com/office/powerpoint/2010/main" val="266118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>
          <a:xfrm>
            <a:off x="950259" y="1122363"/>
            <a:ext cx="9717741" cy="2387600"/>
          </a:xfrm>
        </p:spPr>
        <p:txBody>
          <a:bodyPr>
            <a:normAutofit fontScale="90000"/>
          </a:bodyPr>
          <a:lstStyle/>
          <a:p>
            <a:pPr algn="r"/>
            <a:r>
              <a:rPr lang="pl-PL" dirty="0"/>
              <a:t>Jakie problemy rozwiązujemy </a:t>
            </a:r>
            <a:br>
              <a:rPr lang="pl-PL" dirty="0"/>
            </a:br>
            <a:r>
              <a:rPr lang="pl-PL" dirty="0"/>
              <a:t>przy udziale IT?</a:t>
            </a:r>
            <a:endParaRPr lang="en-GB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40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pl-PL" dirty="0"/>
              <a:t>Potrzebujemy strony WWW!</a:t>
            </a:r>
          </a:p>
          <a:p>
            <a:pPr>
              <a:lnSpc>
                <a:spcPct val="150000"/>
              </a:lnSpc>
            </a:pPr>
            <a:r>
              <a:rPr lang="pl-PL" dirty="0"/>
              <a:t>Chcielibyśmy założyć sklep on-line.</a:t>
            </a:r>
          </a:p>
          <a:p>
            <a:pPr>
              <a:lnSpc>
                <a:spcPct val="150000"/>
              </a:lnSpc>
            </a:pPr>
            <a:r>
              <a:rPr lang="pl-PL" dirty="0"/>
              <a:t>Zbudujmy bazę klientów.</a:t>
            </a:r>
          </a:p>
          <a:p>
            <a:pPr>
              <a:lnSpc>
                <a:spcPct val="150000"/>
              </a:lnSpc>
            </a:pPr>
            <a:r>
              <a:rPr lang="pl-PL" dirty="0"/>
              <a:t>Czy możemy podsumować sprzedaż w danym okresie i dla danego segmentu?</a:t>
            </a:r>
          </a:p>
          <a:p>
            <a:pPr>
              <a:lnSpc>
                <a:spcPct val="150000"/>
              </a:lnSpc>
            </a:pPr>
            <a:r>
              <a:rPr lang="pl-PL" dirty="0"/>
              <a:t>Chciałbym śledzić trasę moich ciężarówek. Czy możemy oszczędzić paliwo?</a:t>
            </a:r>
          </a:p>
          <a:p>
            <a:pPr>
              <a:lnSpc>
                <a:spcPct val="150000"/>
              </a:lnSpc>
            </a:pPr>
            <a:r>
              <a:rPr lang="pl-PL" dirty="0"/>
              <a:t>Jak wysokie jest obciążenie kosztami ubezpieczenia społecznego w naszej firmie?</a:t>
            </a:r>
          </a:p>
          <a:p>
            <a:pPr>
              <a:lnSpc>
                <a:spcPct val="150000"/>
              </a:lnSpc>
            </a:pPr>
            <a:r>
              <a:rPr lang="pl-PL" dirty="0"/>
              <a:t>Chcemy zainwestować. Ile musimy mieć pieniędzy? 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Problemy podstawowe</a:t>
            </a:r>
          </a:p>
        </p:txBody>
      </p:sp>
    </p:spTree>
    <p:extLst>
      <p:ext uri="{BB962C8B-B14F-4D97-AF65-F5344CB8AC3E}">
        <p14:creationId xmlns:p14="http://schemas.microsoft.com/office/powerpoint/2010/main" val="174505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77680"/>
          </a:xfrm>
        </p:spPr>
        <p:txBody>
          <a:bodyPr>
            <a:normAutofit lnSpcReduction="10000"/>
          </a:bodyPr>
          <a:lstStyle/>
          <a:p>
            <a:r>
              <a:rPr lang="pl-PL" dirty="0"/>
              <a:t>GM i P&amp;G używają symulacji do szacowania przeciętnego ROI oraz ryzyka nowych produktów.</a:t>
            </a:r>
          </a:p>
          <a:p>
            <a:r>
              <a:rPr lang="pl-PL" dirty="0"/>
              <a:t>GM korzysta z symulacji do przewidywania kosztów zakupu i przychodów netto dla korporacji; ocenia również ich wrażliwość na różne rodzaje ryzyka, np. zmianę stopy procentowej czy kursu walutowego.</a:t>
            </a:r>
          </a:p>
          <a:p>
            <a:r>
              <a:rPr lang="pl-PL" dirty="0"/>
              <a:t>Eli </a:t>
            </a:r>
            <a:r>
              <a:rPr lang="pl-PL" dirty="0" err="1"/>
              <a:t>Lilly</a:t>
            </a:r>
            <a:r>
              <a:rPr lang="pl-PL" dirty="0"/>
              <a:t> wykorzystuje symulacje do dobrania optymalnych mocy produkcyjnych dla każdej linii produktowej.</a:t>
            </a:r>
          </a:p>
          <a:p>
            <a:r>
              <a:rPr lang="pl-PL" dirty="0"/>
              <a:t>Banki wykorzystują symulacje do wyceny narzędzi pochodnych i określenia wartości i </a:t>
            </a:r>
            <a:r>
              <a:rPr lang="pl-PL" dirty="0" err="1"/>
              <a:t>rozyka</a:t>
            </a:r>
            <a:r>
              <a:rPr lang="pl-PL" dirty="0"/>
              <a:t> portfeli inwestycyjnych.</a:t>
            </a:r>
          </a:p>
          <a:p>
            <a:r>
              <a:rPr lang="pl-PL" dirty="0"/>
              <a:t>P&amp;G wykorzystuje symulacje do ochrony przed ryzykiem walutowym.</a:t>
            </a:r>
          </a:p>
          <a:p>
            <a:r>
              <a:rPr lang="pl-PL" dirty="0" err="1"/>
              <a:t>Sears</a:t>
            </a:r>
            <a:r>
              <a:rPr lang="pl-PL" dirty="0"/>
              <a:t> korzysta z symulacji do koordynacji sprzedaży i poziomu zamówień od swoich dostawców.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problemów - symulacje</a:t>
            </a:r>
          </a:p>
        </p:txBody>
      </p:sp>
      <p:sp>
        <p:nvSpPr>
          <p:cNvPr id="4" name="Prostokąt 3"/>
          <p:cNvSpPr/>
          <p:nvPr/>
        </p:nvSpPr>
        <p:spPr>
          <a:xfrm>
            <a:off x="5863389" y="5780003"/>
            <a:ext cx="7840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Curwin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Slater</a:t>
            </a:r>
            <a:r>
              <a:rPr lang="pl-PL" sz="1600" dirty="0"/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Quantitative Methods for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64213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270467"/>
            <a:ext cx="10972800" cy="4464496"/>
          </a:xfrm>
        </p:spPr>
        <p:txBody>
          <a:bodyPr>
            <a:normAutofit/>
          </a:bodyPr>
          <a:lstStyle/>
          <a:p>
            <a:r>
              <a:rPr lang="pl-PL" dirty="0"/>
              <a:t>Alokacja maszyn – dobór optymalnych środków produkcji do specyficznych zamówień, aby zminimalizować koszty i zapewnić punktualność dostaw.</a:t>
            </a:r>
          </a:p>
          <a:p>
            <a:endParaRPr lang="pl-PL" dirty="0"/>
          </a:p>
          <a:p>
            <a:r>
              <a:rPr lang="pl-PL" dirty="0"/>
              <a:t>Alokacja środków trwałych – dobór środków takich jak np. ciężarówki, do warunków eksploatacji (np. klimatycznych), tak by zapewnić ich najlepsze wykorzystanie.</a:t>
            </a:r>
          </a:p>
          <a:p>
            <a:endParaRPr lang="pl-PL" dirty="0"/>
          </a:p>
          <a:p>
            <a:r>
              <a:rPr lang="pl-PL" dirty="0"/>
              <a:t>Wybór przewoźników w celu minimalizacji kosztów i optymalizacji czasu transportu produktów firmy.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Przykłady problemów – metoda transportowa</a:t>
            </a:r>
          </a:p>
        </p:txBody>
      </p:sp>
      <p:sp>
        <p:nvSpPr>
          <p:cNvPr id="4" name="Prostokąt 3"/>
          <p:cNvSpPr/>
          <p:nvPr/>
        </p:nvSpPr>
        <p:spPr>
          <a:xfrm>
            <a:off x="4090987" y="5656892"/>
            <a:ext cx="8101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Thierauf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Hoctor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Smart Business Systems for the Optimized Organization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27324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0" y="0"/>
            <a:ext cx="7587916" cy="60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774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9790"/>
      </p:ext>
    </p:extLst>
  </p:cSld>
  <p:clrMapOvr>
    <a:masterClrMapping/>
  </p:clrMapOvr>
</p:sld>
</file>

<file path=ppt/theme/theme1.xml><?xml version="1.0" encoding="utf-8"?>
<a:theme xmlns:a="http://schemas.openxmlformats.org/drawingml/2006/main" name="szablonWEUG_jasny_eng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szablonWEUG_jasny_eng_bez_zdjec</Template>
  <TotalTime>286</TotalTime>
  <Words>409</Words>
  <Application>Microsoft Office PowerPoint</Application>
  <PresentationFormat>Panoramiczny</PresentationFormat>
  <Paragraphs>90</Paragraphs>
  <Slides>15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15</vt:i4>
      </vt:variant>
    </vt:vector>
  </HeadingPairs>
  <TitlesOfParts>
    <vt:vector size="18" baseType="lpstr">
      <vt:lpstr>Arial</vt:lpstr>
      <vt:lpstr>Calibri</vt:lpstr>
      <vt:lpstr>szablonWEUG_jasny_eng</vt:lpstr>
      <vt:lpstr>Przykłady rozwiązywalnych problemów w ekonomii</vt:lpstr>
      <vt:lpstr>Wsparcie programistyczne biznesu (Software suport for business) - Google hits</vt:lpstr>
      <vt:lpstr>Kategorie oprogramowania</vt:lpstr>
      <vt:lpstr>Jakie problemy rozwiązujemy  przy udziale IT?</vt:lpstr>
      <vt:lpstr>Problemy podstawowe</vt:lpstr>
      <vt:lpstr>Przykłady problemów - symulacje</vt:lpstr>
      <vt:lpstr>Przykłady problemów – metoda transportowa</vt:lpstr>
      <vt:lpstr>Prezentacja programu PowerPoint</vt:lpstr>
      <vt:lpstr>Prezentacja programu PowerPoint</vt:lpstr>
      <vt:lpstr>Prezentacja programu PowerPoint</vt:lpstr>
      <vt:lpstr>Zróżnicowane aplikacje</vt:lpstr>
      <vt:lpstr>Dostępne oprogramowanie?</vt:lpstr>
      <vt:lpstr>Rozwój oprogramowania w firmie (in-house)?</vt:lpstr>
      <vt:lpstr>Wykorzystanie framework’a?</vt:lpstr>
      <vt:lpstr>Języki programowania (TIOBE Index Feb 2015)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Solvable problems in</dc:title>
  <dc:creator>Marcin Skurczynski</dc:creator>
  <cp:lastModifiedBy>Marcin Skurczynski</cp:lastModifiedBy>
  <cp:revision>39</cp:revision>
  <dcterms:created xsi:type="dcterms:W3CDTF">2015-03-04T14:05:36Z</dcterms:created>
  <dcterms:modified xsi:type="dcterms:W3CDTF">2016-10-05T19:37:00Z</dcterms:modified>
</cp:coreProperties>
</file>